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1" r:id="rId1"/>
  </p:sldMasterIdLst>
  <p:sldIdLst>
    <p:sldId id="262" r:id="rId2"/>
    <p:sldId id="256" r:id="rId3"/>
    <p:sldId id="264" r:id="rId4"/>
    <p:sldId id="263" r:id="rId5"/>
    <p:sldId id="273" r:id="rId6"/>
    <p:sldId id="257" r:id="rId7"/>
    <p:sldId id="269" r:id="rId8"/>
    <p:sldId id="265" r:id="rId9"/>
    <p:sldId id="268" r:id="rId10"/>
    <p:sldId id="267" r:id="rId11"/>
    <p:sldId id="272" r:id="rId12"/>
    <p:sldId id="270" r:id="rId13"/>
    <p:sldId id="271" r:id="rId14"/>
    <p:sldId id="258" r:id="rId15"/>
    <p:sldId id="259" r:id="rId16"/>
    <p:sldId id="260" r:id="rId17"/>
    <p:sldId id="261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99" autoAdjust="0"/>
    <p:restoredTop sz="93998" autoAdjust="0"/>
  </p:normalViewPr>
  <p:slideViewPr>
    <p:cSldViewPr snapToGrid="0">
      <p:cViewPr varScale="1">
        <p:scale>
          <a:sx n="104" d="100"/>
          <a:sy n="104" d="100"/>
        </p:scale>
        <p:origin x="69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gif>
</file>

<file path=ppt/media/image11.gif>
</file>

<file path=ppt/media/image12.png>
</file>

<file path=ppt/media/image13.png>
</file>

<file path=ppt/media/image14.gif>
</file>

<file path=ppt/media/image15.png>
</file>

<file path=ppt/media/image16.gif>
</file>

<file path=ppt/media/image17.png>
</file>

<file path=ppt/media/image18.png>
</file>

<file path=ppt/media/image19.png>
</file>

<file path=ppt/media/image2.png>
</file>

<file path=ppt/media/image20.gif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043122-6E01-24D6-9488-8AE6B8154C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03C1B44-02EE-3513-969D-59842EE043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AF3D414-3136-92D2-F8FA-63DC175AF9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5A43A-A123-4EA9-B6CF-DAD711BFF013}" type="datetimeFigureOut">
              <a:rPr lang="ko-KR" altLang="en-US" smtClean="0"/>
              <a:t>2022-10-13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6BC9CF0-EDF5-B061-E7EA-DAC0BB141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B4ADC0-3F46-C4E9-090E-ECED63265B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843C8-E524-48BF-A977-B23AF52233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07358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F13498-3D4F-EFCF-C6C1-11A98C789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A66246B-6084-2B4B-4257-F6276B2925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B522C44-08C5-8769-A9C6-8D1D356FE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5A43A-A123-4EA9-B6CF-DAD711BFF013}" type="datetimeFigureOut">
              <a:rPr lang="ko-KR" altLang="en-US" smtClean="0"/>
              <a:t>2022-10-13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B72595F-C9FF-322B-98E0-251014351F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D25B41D-90E8-A12E-334A-7ABBF214C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843C8-E524-48BF-A977-B23AF52233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98540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AC0F237-1127-B65A-D149-72D955DEA3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0FB18F7-29F3-A11D-155E-272A0BC4D9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0A7701B-A8DF-6A3A-E44D-B18110B184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5A43A-A123-4EA9-B6CF-DAD711BFF013}" type="datetimeFigureOut">
              <a:rPr lang="ko-KR" altLang="en-US" smtClean="0"/>
              <a:t>2022-10-13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198978A-9B95-5A07-DDB3-BC5497210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68474C8-56E0-1838-1F6B-3CE324807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843C8-E524-48BF-A977-B23AF52233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64722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B5BE42-4FFA-8FC1-E140-1DA427979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7682F6-C973-A87D-B0C7-F9D934E2B3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4A1A698-2A56-CAC3-C1A7-FAF69B98A6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5A43A-A123-4EA9-B6CF-DAD711BFF013}" type="datetimeFigureOut">
              <a:rPr lang="ko-KR" altLang="en-US" smtClean="0"/>
              <a:t>2022-10-13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A626AF6-051C-BD58-5C50-F2FD045EE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1A979CC-4E97-A48D-8295-681C5C224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843C8-E524-48BF-A977-B23AF52233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74880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9DDD56-69A9-1D3B-1B8E-13712F8E9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4C030FE-738B-F34E-F1CE-B036664709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38FFE23-C1D1-0C0C-E821-99DDB8954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5A43A-A123-4EA9-B6CF-DAD711BFF013}" type="datetimeFigureOut">
              <a:rPr lang="ko-KR" altLang="en-US" smtClean="0"/>
              <a:t>2022-10-13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4B3642-9B76-3993-1B85-F16B09E07D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C82BB8C-458D-6074-ABC4-775BDD530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843C8-E524-48BF-A977-B23AF52233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10563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FD3882-4C6A-D652-943A-3312E2003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74CA54C-3F5D-4841-9436-04CA610C49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2FD2815-A092-D094-1FE9-BEC46B3373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2EF1F92-99CA-1C17-9A5F-8040766C7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5A43A-A123-4EA9-B6CF-DAD711BFF013}" type="datetimeFigureOut">
              <a:rPr lang="ko-KR" altLang="en-US" smtClean="0"/>
              <a:t>2022-10-13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E417A8E-EB67-CD7C-6BE2-B5D4F36EE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661D187-EB54-C5B8-23AD-8DEB5B0DF1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843C8-E524-48BF-A977-B23AF52233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71088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C84B83-CEC3-1F8D-F510-88B892139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01A6034-C807-C6C6-AE08-B6B2654E7B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F79474E-41EF-2E1D-A6C7-668E3EB85C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78424DB-594D-FC1F-3517-2BDB2FCC19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9A4A1A6-3F3E-6077-3B43-01607AC969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1D8C316-D04F-910F-13FE-33F5CB264B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5A43A-A123-4EA9-B6CF-DAD711BFF013}" type="datetimeFigureOut">
              <a:rPr lang="ko-KR" altLang="en-US" smtClean="0"/>
              <a:t>2022-10-13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6827E54-40E9-E428-2E1D-9D61E1F9B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B2B3A75-B00E-67A0-D21E-02D5C10E9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843C8-E524-48BF-A977-B23AF52233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6822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D40385-B229-B455-8C09-A8BAB6560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F0F52DA-3F4F-B29D-3470-CF57839B07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5A43A-A123-4EA9-B6CF-DAD711BFF013}" type="datetimeFigureOut">
              <a:rPr lang="ko-KR" altLang="en-US" smtClean="0"/>
              <a:t>2022-10-13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50A41EB-D3E5-F027-C748-F3B1150E2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7033B9D-6109-C10A-7409-56924CE36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843C8-E524-48BF-A977-B23AF52233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6709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9A72312-EB2F-323B-82B3-27957DF3F7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5A43A-A123-4EA9-B6CF-DAD711BFF013}" type="datetimeFigureOut">
              <a:rPr lang="ko-KR" altLang="en-US" smtClean="0"/>
              <a:t>2022-10-13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3E3D834-C91B-391E-788E-B5F894F02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4239CDF-131A-731D-9C4C-C3D09219E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843C8-E524-48BF-A977-B23AF52233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83121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8175BB-9990-DC4A-551B-CFE0ED4BDE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6FD1350-D7CC-AE40-A50E-220E6D1E5E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B7F85EE-01D5-28E8-E674-856F392BB3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7C66923-5B97-7BA3-68F3-E0D88FFBF5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5A43A-A123-4EA9-B6CF-DAD711BFF013}" type="datetimeFigureOut">
              <a:rPr lang="ko-KR" altLang="en-US" smtClean="0"/>
              <a:t>2022-10-13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7E004C9-5C87-F5EB-4041-0DAAAB08C8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40DEA98-8123-2936-8ED6-CBB9923DE3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843C8-E524-48BF-A977-B23AF52233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93753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4E624C-0746-9BF7-82D1-948F182DE6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539F423-10AB-D860-40EB-C458BC5615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C266C41-F284-60C3-6EAF-4010895313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BEE6868-D54E-B8A4-6F4B-67383CB3B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5A43A-A123-4EA9-B6CF-DAD711BFF013}" type="datetimeFigureOut">
              <a:rPr lang="ko-KR" altLang="en-US" smtClean="0"/>
              <a:t>2022-10-13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8901599-6C12-88E3-748F-0B98979E5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E356545-57AC-717F-3F43-3BA67CCB6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843C8-E524-48BF-A977-B23AF52233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27207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F232CA7-0BCF-AFE5-5100-727FCE44C7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B3AF4D1-2B99-06D6-FC80-B348977F65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D27B64D-AA19-BF0A-B651-82E82DA41D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95A43A-A123-4EA9-B6CF-DAD711BFF013}" type="datetimeFigureOut">
              <a:rPr lang="ko-KR" altLang="en-US" smtClean="0"/>
              <a:t>2022-10-13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3749B2F-6C20-6F69-A6DD-D29821BD5C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75C0DB0-8D50-2C74-5B0F-53F8AA3A19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7843C8-E524-48BF-A977-B23AF52233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215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694" r:id="rId3"/>
    <p:sldLayoutId id="2147483695" r:id="rId4"/>
    <p:sldLayoutId id="2147483696" r:id="rId5"/>
    <p:sldLayoutId id="2147483697" r:id="rId6"/>
    <p:sldLayoutId id="2147483698" r:id="rId7"/>
    <p:sldLayoutId id="2147483699" r:id="rId8"/>
    <p:sldLayoutId id="2147483700" r:id="rId9"/>
    <p:sldLayoutId id="2147483701" r:id="rId10"/>
    <p:sldLayoutId id="2147483702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20.gi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4CD8EF6-3F41-AFFB-E11B-0834C93A08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3" y="1999615"/>
            <a:ext cx="9144000" cy="2764028"/>
          </a:xfrm>
        </p:spPr>
        <p:txBody>
          <a:bodyPr anchor="ctr">
            <a:normAutofit/>
          </a:bodyPr>
          <a:lstStyle/>
          <a:p>
            <a:r>
              <a:rPr lang="ko-KR" altLang="en-US" sz="7200" dirty="0"/>
              <a:t>로스트 타워 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7DBEFD4-E0F5-C356-9944-FA9AABDE4E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66912" y="5645150"/>
            <a:ext cx="8258176" cy="631825"/>
          </a:xfrm>
        </p:spPr>
        <p:txBody>
          <a:bodyPr anchor="ctr">
            <a:normAutofit/>
          </a:bodyPr>
          <a:lstStyle/>
          <a:p>
            <a:r>
              <a:rPr lang="ko-KR" altLang="en-US" sz="2800" dirty="0"/>
              <a:t>세계관 설정 및 캐릭터 소개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524786"/>
            <a:ext cx="475488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919263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6DEEA682-F3A7-AEAA-0251-BAC16742F54D}"/>
              </a:ext>
            </a:extLst>
          </p:cNvPr>
          <p:cNvSpPr txBox="1"/>
          <p:nvPr/>
        </p:nvSpPr>
        <p:spPr>
          <a:xfrm>
            <a:off x="389921" y="209689"/>
            <a:ext cx="238593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400" b="1" dirty="0"/>
              <a:t>1</a:t>
            </a:r>
            <a:r>
              <a:rPr lang="ko-KR" altLang="en-US" sz="2400" b="1" dirty="0" err="1"/>
              <a:t>회차</a:t>
            </a:r>
            <a:r>
              <a:rPr lang="ko-KR" altLang="en-US" sz="2400" b="1" dirty="0"/>
              <a:t> </a:t>
            </a:r>
            <a:r>
              <a:rPr lang="en-US" altLang="ko-KR" sz="2400" b="1" dirty="0"/>
              <a:t>: </a:t>
            </a:r>
            <a:r>
              <a:rPr lang="ko-KR" altLang="en-US" sz="2400" b="1" dirty="0"/>
              <a:t>스킬 </a:t>
            </a:r>
            <a:r>
              <a:rPr lang="en-US" altLang="ko-KR" sz="2400" b="1" dirty="0"/>
              <a:t>1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7394EF4E-8544-6CF8-31AE-2F9DDC6A2D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444" y="1162050"/>
            <a:ext cx="4048125" cy="45339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5AB9155-540E-59E3-B143-E82D58603654}"/>
              </a:ext>
            </a:extLst>
          </p:cNvPr>
          <p:cNvSpPr txBox="1"/>
          <p:nvPr/>
        </p:nvSpPr>
        <p:spPr>
          <a:xfrm>
            <a:off x="4910001" y="1994807"/>
            <a:ext cx="676152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err="1"/>
              <a:t>화염구</a:t>
            </a:r>
            <a:endParaRPr lang="en-US" altLang="ko-KR" b="1" dirty="0"/>
          </a:p>
          <a:p>
            <a:endParaRPr lang="en-US" altLang="ko-KR" b="1" dirty="0"/>
          </a:p>
          <a:p>
            <a:r>
              <a:rPr lang="ko-KR" altLang="en-US" dirty="0"/>
              <a:t>액션타입</a:t>
            </a:r>
            <a:r>
              <a:rPr lang="en-US" altLang="ko-KR" dirty="0"/>
              <a:t>: </a:t>
            </a:r>
            <a:r>
              <a:rPr lang="ko-KR" altLang="en-US" dirty="0"/>
              <a:t>제자리에서 공격</a:t>
            </a:r>
            <a:endParaRPr lang="en-US" altLang="ko-KR" dirty="0"/>
          </a:p>
          <a:p>
            <a:r>
              <a:rPr lang="ko-KR" altLang="en-US" dirty="0" err="1"/>
              <a:t>타겟타입</a:t>
            </a:r>
            <a:r>
              <a:rPr lang="en-US" altLang="ko-KR" dirty="0"/>
              <a:t>: </a:t>
            </a:r>
            <a:r>
              <a:rPr lang="ko-KR" altLang="en-US" dirty="0" err="1"/>
              <a:t>단발타겟</a:t>
            </a:r>
            <a:endParaRPr lang="en-US" altLang="ko-KR" dirty="0"/>
          </a:p>
          <a:p>
            <a:r>
              <a:rPr lang="ko-KR" altLang="en-US" dirty="0"/>
              <a:t>히트타입</a:t>
            </a:r>
            <a:r>
              <a:rPr lang="en-US" altLang="ko-KR" dirty="0"/>
              <a:t>: </a:t>
            </a:r>
            <a:r>
              <a:rPr lang="ko-KR" altLang="en-US" dirty="0"/>
              <a:t>단발히트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제자리에서 화염구를 </a:t>
            </a:r>
            <a:r>
              <a:rPr lang="en-US" altLang="ko-KR" dirty="0"/>
              <a:t>1</a:t>
            </a:r>
            <a:r>
              <a:rPr lang="ko-KR" altLang="en-US" dirty="0"/>
              <a:t>개 발사한다</a:t>
            </a:r>
            <a:endParaRPr lang="en-US" altLang="ko-KR" dirty="0"/>
          </a:p>
          <a:p>
            <a:r>
              <a:rPr lang="ko-KR" altLang="en-US" dirty="0"/>
              <a:t>화염구는 일직선으로 날아가며 목표물에 명중했을 시 폭발하며 터진다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7178013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DA15127-A8C9-49FB-70DC-A8D0B02DD8E3}"/>
              </a:ext>
            </a:extLst>
          </p:cNvPr>
          <p:cNvSpPr txBox="1"/>
          <p:nvPr/>
        </p:nvSpPr>
        <p:spPr>
          <a:xfrm>
            <a:off x="389921" y="209689"/>
            <a:ext cx="238593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400" b="1" dirty="0"/>
              <a:t>1</a:t>
            </a:r>
            <a:r>
              <a:rPr lang="ko-KR" altLang="en-US" sz="2400" b="1" dirty="0" err="1"/>
              <a:t>회차</a:t>
            </a:r>
            <a:r>
              <a:rPr lang="ko-KR" altLang="en-US" sz="2400" b="1" dirty="0"/>
              <a:t> </a:t>
            </a:r>
            <a:r>
              <a:rPr lang="en-US" altLang="ko-KR" sz="2400" b="1" dirty="0"/>
              <a:t>: </a:t>
            </a:r>
            <a:r>
              <a:rPr lang="ko-KR" altLang="en-US" sz="2400" b="1" dirty="0"/>
              <a:t>스킬 </a:t>
            </a:r>
            <a:r>
              <a:rPr lang="en-US" altLang="ko-KR" sz="2400" b="1" dirty="0"/>
              <a:t>2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B34D5E2-A5D0-2137-4342-D6331217C5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025" y="1589551"/>
            <a:ext cx="4809663" cy="339583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4397405-D52F-F7E7-023A-470A8E9F316D}"/>
              </a:ext>
            </a:extLst>
          </p:cNvPr>
          <p:cNvSpPr txBox="1"/>
          <p:nvPr/>
        </p:nvSpPr>
        <p:spPr>
          <a:xfrm>
            <a:off x="5301887" y="2133306"/>
            <a:ext cx="676152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불기둥</a:t>
            </a:r>
            <a:endParaRPr lang="en-US" altLang="ko-KR" b="1" dirty="0"/>
          </a:p>
          <a:p>
            <a:endParaRPr lang="en-US" altLang="ko-KR" b="1" dirty="0"/>
          </a:p>
          <a:p>
            <a:r>
              <a:rPr lang="ko-KR" altLang="en-US" dirty="0"/>
              <a:t>액션타입</a:t>
            </a:r>
            <a:r>
              <a:rPr lang="en-US" altLang="ko-KR" dirty="0"/>
              <a:t>: </a:t>
            </a:r>
            <a:r>
              <a:rPr lang="ko-KR" altLang="en-US" dirty="0"/>
              <a:t>제자리에서 공격</a:t>
            </a:r>
            <a:endParaRPr lang="en-US" altLang="ko-KR" dirty="0"/>
          </a:p>
          <a:p>
            <a:r>
              <a:rPr lang="ko-KR" altLang="en-US" dirty="0" err="1"/>
              <a:t>타겟타입</a:t>
            </a:r>
            <a:r>
              <a:rPr lang="en-US" altLang="ko-KR" dirty="0"/>
              <a:t>: </a:t>
            </a:r>
            <a:r>
              <a:rPr lang="ko-KR" altLang="en-US" dirty="0" err="1"/>
              <a:t>광역타겟</a:t>
            </a:r>
            <a:endParaRPr lang="en-US" altLang="ko-KR" dirty="0"/>
          </a:p>
          <a:p>
            <a:r>
              <a:rPr lang="ko-KR" altLang="en-US" dirty="0"/>
              <a:t>히트타입</a:t>
            </a:r>
            <a:r>
              <a:rPr lang="en-US" altLang="ko-KR" dirty="0"/>
              <a:t>: </a:t>
            </a:r>
            <a:r>
              <a:rPr lang="ko-KR" altLang="en-US" dirty="0"/>
              <a:t>연발히트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일정 지역의 바닥에서 불꽃이 솟아 올라온다</a:t>
            </a:r>
            <a:endParaRPr lang="en-US" altLang="ko-KR" dirty="0"/>
          </a:p>
          <a:p>
            <a:r>
              <a:rPr lang="ko-KR" altLang="en-US" dirty="0"/>
              <a:t>불꽃이 솟아오르기 전 해당 지역의 바닥은 색이 변한다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7493144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8C5067CD-2C71-06A8-7043-0EF39BA1A07A}"/>
              </a:ext>
            </a:extLst>
          </p:cNvPr>
          <p:cNvSpPr txBox="1"/>
          <p:nvPr/>
        </p:nvSpPr>
        <p:spPr>
          <a:xfrm>
            <a:off x="389921" y="209689"/>
            <a:ext cx="238593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400" b="1" dirty="0"/>
              <a:t>2</a:t>
            </a:r>
            <a:r>
              <a:rPr lang="ko-KR" altLang="en-US" sz="2400" b="1" dirty="0" err="1"/>
              <a:t>회차</a:t>
            </a:r>
            <a:r>
              <a:rPr lang="ko-KR" altLang="en-US" sz="2400" b="1" dirty="0"/>
              <a:t> </a:t>
            </a:r>
            <a:r>
              <a:rPr lang="en-US" altLang="ko-KR" sz="2400" b="1" dirty="0"/>
              <a:t>: </a:t>
            </a:r>
            <a:r>
              <a:rPr lang="ko-KR" altLang="en-US" sz="2400" b="1" dirty="0"/>
              <a:t>스킬 </a:t>
            </a:r>
            <a:r>
              <a:rPr lang="en-US" altLang="ko-KR" sz="2400" b="1" dirty="0"/>
              <a:t>1</a:t>
            </a:r>
          </a:p>
        </p:txBody>
      </p:sp>
      <p:pic>
        <p:nvPicPr>
          <p:cNvPr id="12" name="그림 11" descr="텍스트이(가) 표시된 사진&#10;&#10;자동 생성된 설명">
            <a:extLst>
              <a:ext uri="{FF2B5EF4-FFF2-40B4-BE49-F238E27FC236}">
                <a16:creationId xmlns:a16="http://schemas.microsoft.com/office/drawing/2014/main" id="{97C78169-3567-BA3F-0F3E-5FB63EE990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391" y="1140445"/>
            <a:ext cx="5207452" cy="2933531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E035CD5D-060B-B680-D5CF-A76F1BEF1C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1919" y="2502132"/>
            <a:ext cx="2692007" cy="157184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5718C1F-DE9E-CAFA-C37D-84F08DC21DC4}"/>
              </a:ext>
            </a:extLst>
          </p:cNvPr>
          <p:cNvSpPr txBox="1"/>
          <p:nvPr/>
        </p:nvSpPr>
        <p:spPr>
          <a:xfrm>
            <a:off x="262391" y="4176701"/>
            <a:ext cx="791822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불꽃 폭탄</a:t>
            </a:r>
            <a:endParaRPr lang="en-US" altLang="ko-KR" b="1" dirty="0"/>
          </a:p>
          <a:p>
            <a:endParaRPr lang="en-US" altLang="ko-KR" b="1" dirty="0"/>
          </a:p>
          <a:p>
            <a:r>
              <a:rPr lang="ko-KR" altLang="en-US" dirty="0"/>
              <a:t>액션타입</a:t>
            </a:r>
            <a:r>
              <a:rPr lang="en-US" altLang="ko-KR" dirty="0"/>
              <a:t>: </a:t>
            </a:r>
            <a:r>
              <a:rPr lang="ko-KR" altLang="en-US" dirty="0"/>
              <a:t>제자리에서 공격</a:t>
            </a:r>
            <a:endParaRPr lang="en-US" altLang="ko-KR" dirty="0"/>
          </a:p>
          <a:p>
            <a:r>
              <a:rPr lang="ko-KR" altLang="en-US" dirty="0" err="1"/>
              <a:t>타겟타입</a:t>
            </a:r>
            <a:r>
              <a:rPr lang="en-US" altLang="ko-KR" dirty="0"/>
              <a:t>: </a:t>
            </a:r>
            <a:r>
              <a:rPr lang="ko-KR" altLang="en-US" dirty="0" err="1"/>
              <a:t>광역타겟</a:t>
            </a:r>
            <a:endParaRPr lang="en-US" altLang="ko-KR" dirty="0"/>
          </a:p>
          <a:p>
            <a:r>
              <a:rPr lang="ko-KR" altLang="en-US" dirty="0"/>
              <a:t>히트타입</a:t>
            </a:r>
            <a:r>
              <a:rPr lang="en-US" altLang="ko-KR" dirty="0"/>
              <a:t>: </a:t>
            </a:r>
            <a:r>
              <a:rPr lang="ko-KR" altLang="en-US" dirty="0"/>
              <a:t>연발히트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불꽃으로 감싸인 동그란 폭탄을 여러 개</a:t>
            </a:r>
            <a:r>
              <a:rPr lang="en-US" altLang="ko-KR" dirty="0"/>
              <a:t>(3~5</a:t>
            </a:r>
            <a:r>
              <a:rPr lang="ko-KR" altLang="en-US" dirty="0"/>
              <a:t>개</a:t>
            </a:r>
            <a:r>
              <a:rPr lang="en-US" altLang="ko-KR" dirty="0"/>
              <a:t>)</a:t>
            </a:r>
            <a:r>
              <a:rPr lang="ko-KR" altLang="en-US" dirty="0"/>
              <a:t> 던진다</a:t>
            </a:r>
            <a:endParaRPr lang="en-US" altLang="ko-KR" dirty="0"/>
          </a:p>
          <a:p>
            <a:r>
              <a:rPr lang="ko-KR" altLang="en-US" dirty="0"/>
              <a:t>폭탄은 느릿하게 바닥에서 통통 튄</a:t>
            </a:r>
            <a:r>
              <a:rPr lang="en-US" altLang="ko-KR" dirty="0"/>
              <a:t>(2</a:t>
            </a:r>
            <a:r>
              <a:rPr lang="ko-KR" altLang="en-US" dirty="0"/>
              <a:t>번</a:t>
            </a:r>
            <a:r>
              <a:rPr lang="en-US" altLang="ko-KR" dirty="0"/>
              <a:t>) </a:t>
            </a:r>
            <a:r>
              <a:rPr lang="ko-KR" altLang="en-US" dirty="0"/>
              <a:t>후 폭발한다</a:t>
            </a:r>
            <a:endParaRPr lang="en-US" altLang="ko-KR" dirty="0"/>
          </a:p>
          <a:p>
            <a:r>
              <a:rPr lang="ko-KR" altLang="en-US" dirty="0"/>
              <a:t>폭발한 폭탄은 터진 바닥에 일정시간 데미지를 입히는 불바닥을 남긴다</a:t>
            </a:r>
            <a:endParaRPr lang="en-US" altLang="ko-KR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0B31ECF-D2D0-8150-CE67-79B627BAF5F0}"/>
              </a:ext>
            </a:extLst>
          </p:cNvPr>
          <p:cNvSpPr txBox="1"/>
          <p:nvPr/>
        </p:nvSpPr>
        <p:spPr>
          <a:xfrm>
            <a:off x="6951919" y="4176701"/>
            <a:ext cx="43882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폭탄이 터진 후의 바닥</a:t>
            </a:r>
            <a:endParaRPr lang="en-US" altLang="ko-KR" sz="1600" dirty="0"/>
          </a:p>
          <a:p>
            <a:r>
              <a:rPr lang="ko-KR" altLang="en-US" sz="1600" dirty="0"/>
              <a:t>일정시간 동안 불길이 일면서 데미지를 준다</a:t>
            </a:r>
            <a:endParaRPr lang="en-US" altLang="ko-KR" sz="1600" dirty="0"/>
          </a:p>
        </p:txBody>
      </p:sp>
    </p:spTree>
    <p:extLst>
      <p:ext uri="{BB962C8B-B14F-4D97-AF65-F5344CB8AC3E}">
        <p14:creationId xmlns:p14="http://schemas.microsoft.com/office/powerpoint/2010/main" val="36180534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57F3E8C-4C19-AE1E-D876-637725793CD8}"/>
              </a:ext>
            </a:extLst>
          </p:cNvPr>
          <p:cNvSpPr txBox="1"/>
          <p:nvPr/>
        </p:nvSpPr>
        <p:spPr>
          <a:xfrm>
            <a:off x="389921" y="209689"/>
            <a:ext cx="238593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400" b="1" dirty="0"/>
              <a:t>2</a:t>
            </a:r>
            <a:r>
              <a:rPr lang="ko-KR" altLang="en-US" sz="2400" b="1" dirty="0" err="1"/>
              <a:t>회차</a:t>
            </a:r>
            <a:r>
              <a:rPr lang="ko-KR" altLang="en-US" sz="2400" b="1" dirty="0"/>
              <a:t> </a:t>
            </a:r>
            <a:r>
              <a:rPr lang="en-US" altLang="ko-KR" sz="2400" b="1" dirty="0"/>
              <a:t>: </a:t>
            </a:r>
            <a:r>
              <a:rPr lang="ko-KR" altLang="en-US" sz="2400" b="1" dirty="0"/>
              <a:t>스킬 </a:t>
            </a:r>
            <a:r>
              <a:rPr lang="en-US" altLang="ko-KR" sz="2400" b="1" dirty="0"/>
              <a:t>2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827150A-1E2B-BE6A-6F31-78A96CCB60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0867" y="893934"/>
            <a:ext cx="2400635" cy="1571844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C9A36E85-4128-37C4-2AE0-5FD0E5574F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-255703" y="1679857"/>
            <a:ext cx="2762636" cy="1190791"/>
          </a:xfrm>
          <a:prstGeom prst="rect">
            <a:avLst/>
          </a:prstGeom>
        </p:spPr>
      </p:pic>
      <p:pic>
        <p:nvPicPr>
          <p:cNvPr id="7" name="그림 6" descr="텍스트, 벽난로이(가) 표시된 사진&#10;&#10;자동 생성된 설명">
            <a:extLst>
              <a:ext uri="{FF2B5EF4-FFF2-40B4-BE49-F238E27FC236}">
                <a16:creationId xmlns:a16="http://schemas.microsoft.com/office/drawing/2014/main" id="{00ACEE19-3879-B23B-CA3F-EEB1EF5765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7961" y="671354"/>
            <a:ext cx="5994769" cy="3297123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86D218CA-5983-C680-405B-DF7819C177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54197" y="4151499"/>
            <a:ext cx="2692007" cy="157184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4DAF21E-2BCF-FBCB-8F8B-AF320E2C56CC}"/>
              </a:ext>
            </a:extLst>
          </p:cNvPr>
          <p:cNvSpPr txBox="1"/>
          <p:nvPr/>
        </p:nvSpPr>
        <p:spPr>
          <a:xfrm>
            <a:off x="262391" y="4176701"/>
            <a:ext cx="791822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불의 비</a:t>
            </a:r>
            <a:endParaRPr lang="en-US" altLang="ko-KR" b="1" dirty="0"/>
          </a:p>
          <a:p>
            <a:endParaRPr lang="en-US" altLang="ko-KR" b="1" dirty="0"/>
          </a:p>
          <a:p>
            <a:r>
              <a:rPr lang="ko-KR" altLang="en-US" dirty="0"/>
              <a:t>액션타입</a:t>
            </a:r>
            <a:r>
              <a:rPr lang="en-US" altLang="ko-KR" dirty="0"/>
              <a:t>: </a:t>
            </a:r>
            <a:r>
              <a:rPr lang="ko-KR" altLang="en-US" dirty="0"/>
              <a:t>제자리에서 공격</a:t>
            </a:r>
            <a:endParaRPr lang="en-US" altLang="ko-KR" dirty="0"/>
          </a:p>
          <a:p>
            <a:r>
              <a:rPr lang="ko-KR" altLang="en-US" dirty="0" err="1"/>
              <a:t>타겟타입</a:t>
            </a:r>
            <a:r>
              <a:rPr lang="en-US" altLang="ko-KR" dirty="0"/>
              <a:t>: </a:t>
            </a:r>
            <a:r>
              <a:rPr lang="ko-KR" altLang="en-US" dirty="0" err="1"/>
              <a:t>광역타겟</a:t>
            </a:r>
            <a:endParaRPr lang="en-US" altLang="ko-KR" dirty="0"/>
          </a:p>
          <a:p>
            <a:r>
              <a:rPr lang="ko-KR" altLang="en-US" dirty="0"/>
              <a:t>히트타입</a:t>
            </a:r>
            <a:r>
              <a:rPr lang="en-US" altLang="ko-KR" dirty="0"/>
              <a:t>: </a:t>
            </a:r>
            <a:r>
              <a:rPr lang="ko-KR" altLang="en-US" dirty="0"/>
              <a:t>연발히트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일정 지역에 강력한 불의 비를 내린다</a:t>
            </a:r>
            <a:endParaRPr lang="en-US" altLang="ko-KR" dirty="0"/>
          </a:p>
          <a:p>
            <a:r>
              <a:rPr lang="ko-KR" altLang="en-US" dirty="0"/>
              <a:t>비가 내리기 전 해당 지역의 바닥은 색이 변한다</a:t>
            </a:r>
            <a:endParaRPr lang="en-US" altLang="ko-KR" dirty="0"/>
          </a:p>
          <a:p>
            <a:r>
              <a:rPr lang="ko-KR" altLang="en-US" dirty="0"/>
              <a:t>불의 비가 떨어진 지역은 일정 시간 동안 데미지를 입히는 불바닥을 남긴다 </a:t>
            </a:r>
            <a:endParaRPr lang="en-US" altLang="ko-KR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71C4D7-F96A-9292-C8E9-760C3746F741}"/>
              </a:ext>
            </a:extLst>
          </p:cNvPr>
          <p:cNvSpPr txBox="1"/>
          <p:nvPr/>
        </p:nvSpPr>
        <p:spPr>
          <a:xfrm>
            <a:off x="8854197" y="5771147"/>
            <a:ext cx="30892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불의 비가 내린 지역의 바닥</a:t>
            </a:r>
            <a:endParaRPr lang="en-US" altLang="ko-KR" sz="1600" dirty="0"/>
          </a:p>
          <a:p>
            <a:r>
              <a:rPr lang="ko-KR" altLang="en-US" sz="1600" dirty="0"/>
              <a:t>일정시간 동안 불길이 일면서 데미지를 준다</a:t>
            </a:r>
            <a:endParaRPr lang="en-US" altLang="ko-KR" sz="1600" dirty="0"/>
          </a:p>
        </p:txBody>
      </p:sp>
    </p:spTree>
    <p:extLst>
      <p:ext uri="{BB962C8B-B14F-4D97-AF65-F5344CB8AC3E}">
        <p14:creationId xmlns:p14="http://schemas.microsoft.com/office/powerpoint/2010/main" val="22123992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1151BFED-9248-6FB5-82E1-CCD18DB13C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608" y="1400962"/>
            <a:ext cx="2994923" cy="48433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2500232-FC8B-30F5-88F6-5D375E15C3BF}"/>
              </a:ext>
            </a:extLst>
          </p:cNvPr>
          <p:cNvSpPr txBox="1"/>
          <p:nvPr/>
        </p:nvSpPr>
        <p:spPr>
          <a:xfrm>
            <a:off x="374608" y="293200"/>
            <a:ext cx="37818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2</a:t>
            </a:r>
            <a:r>
              <a:rPr lang="ko-KR" altLang="en-US" sz="2800" dirty="0"/>
              <a:t>층의 문지기 </a:t>
            </a:r>
            <a:r>
              <a:rPr lang="en-US" altLang="ko-KR" sz="2800" dirty="0"/>
              <a:t>- </a:t>
            </a:r>
            <a:r>
              <a:rPr lang="ko-KR" altLang="en-US" sz="2800" dirty="0" err="1"/>
              <a:t>실비아</a:t>
            </a:r>
            <a:endParaRPr lang="ko-KR" altLang="en-US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DE7D157-578B-508F-5C4E-E9EEDA056CCF}"/>
              </a:ext>
            </a:extLst>
          </p:cNvPr>
          <p:cNvSpPr txBox="1"/>
          <p:nvPr/>
        </p:nvSpPr>
        <p:spPr>
          <a:xfrm>
            <a:off x="3800213" y="1744911"/>
            <a:ext cx="765075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/>
              <a:t>성격 및 배경</a:t>
            </a:r>
            <a:endParaRPr lang="en-US" altLang="ko-KR" b="1" dirty="0"/>
          </a:p>
          <a:p>
            <a:endParaRPr lang="en-US" altLang="ko-KR" dirty="0"/>
          </a:p>
          <a:p>
            <a:r>
              <a:rPr lang="ko-KR" altLang="en-US" dirty="0"/>
              <a:t>나이를 짐작할 수 없는 </a:t>
            </a:r>
            <a:r>
              <a:rPr lang="ko-KR" altLang="en-US" dirty="0" err="1"/>
              <a:t>하이엘프</a:t>
            </a:r>
            <a:endParaRPr lang="en-US" altLang="ko-KR" dirty="0"/>
          </a:p>
          <a:p>
            <a:r>
              <a:rPr lang="ko-KR" altLang="en-US" dirty="0"/>
              <a:t>차분하고 이성적이지만 한 편으로는 호전적인 성격을 갖고 있어 전투를 통한 자기단련을 즐긴다</a:t>
            </a:r>
            <a:endParaRPr lang="en-US" altLang="ko-KR" dirty="0"/>
          </a:p>
          <a:p>
            <a:r>
              <a:rPr lang="ko-KR" altLang="en-US" dirty="0"/>
              <a:t>용사</a:t>
            </a:r>
            <a:r>
              <a:rPr lang="en-US" altLang="ko-KR" dirty="0"/>
              <a:t>(</a:t>
            </a:r>
            <a:r>
              <a:rPr lang="ko-KR" altLang="en-US" dirty="0"/>
              <a:t>주인공</a:t>
            </a:r>
            <a:r>
              <a:rPr lang="en-US" altLang="ko-KR" dirty="0"/>
              <a:t>)</a:t>
            </a:r>
            <a:r>
              <a:rPr lang="ko-KR" altLang="en-US" dirty="0"/>
              <a:t>에게 패배한 것을 계기로 용사가 소속된 마왕 토벌 파티에 참여한다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/>
              <a:t>공격 특징</a:t>
            </a:r>
            <a:endParaRPr lang="en-US" altLang="ko-KR" b="1" dirty="0"/>
          </a:p>
          <a:p>
            <a:endParaRPr lang="en-US" altLang="ko-KR" dirty="0"/>
          </a:p>
          <a:p>
            <a:r>
              <a:rPr lang="ko-KR" altLang="en-US" dirty="0"/>
              <a:t>바람 계열의 원거리 화살 공격을 사용한다</a:t>
            </a:r>
            <a:endParaRPr lang="en-US" altLang="ko-KR" dirty="0"/>
          </a:p>
          <a:p>
            <a:r>
              <a:rPr lang="ko-KR" altLang="en-US" dirty="0"/>
              <a:t>속사가 특기로 자기 자신도 빠르게 이동할 수 있다</a:t>
            </a:r>
            <a:endParaRPr lang="en-US" altLang="ko-KR" dirty="0"/>
          </a:p>
          <a:p>
            <a:r>
              <a:rPr lang="ko-KR" altLang="en-US" dirty="0"/>
              <a:t>근접 전투도 뛰어나 활을 몽둥이처럼 휘둘러 공격한다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279031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8AE3703-0D6E-E24A-45A8-5CD597F2B1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608" y="1744911"/>
            <a:ext cx="2645458" cy="432642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77198C0-E442-A341-D68D-CC8E6A9034D5}"/>
              </a:ext>
            </a:extLst>
          </p:cNvPr>
          <p:cNvSpPr txBox="1"/>
          <p:nvPr/>
        </p:nvSpPr>
        <p:spPr>
          <a:xfrm>
            <a:off x="374608" y="293200"/>
            <a:ext cx="34227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3</a:t>
            </a:r>
            <a:r>
              <a:rPr lang="ko-KR" altLang="en-US" sz="2800" dirty="0"/>
              <a:t>층의 문지기 </a:t>
            </a:r>
            <a:r>
              <a:rPr lang="en-US" altLang="ko-KR" sz="2800" dirty="0"/>
              <a:t>- </a:t>
            </a:r>
            <a:r>
              <a:rPr lang="ko-KR" altLang="en-US" sz="2800" dirty="0"/>
              <a:t>소피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E0CE7B-1EC3-393E-6479-578D1EF004A0}"/>
              </a:ext>
            </a:extLst>
          </p:cNvPr>
          <p:cNvSpPr txBox="1"/>
          <p:nvPr/>
        </p:nvSpPr>
        <p:spPr>
          <a:xfrm>
            <a:off x="3627791" y="1474130"/>
            <a:ext cx="7606268" cy="459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/>
              <a:t>성격 및 배경</a:t>
            </a:r>
            <a:endParaRPr lang="en-US" altLang="ko-KR" b="1" dirty="0"/>
          </a:p>
          <a:p>
            <a:endParaRPr lang="en-US" altLang="ko-KR" dirty="0"/>
          </a:p>
          <a:p>
            <a:r>
              <a:rPr lang="ko-KR" altLang="en-US" dirty="0"/>
              <a:t>덜렁이 꼬마 신관</a:t>
            </a:r>
            <a:endParaRPr lang="en-US" altLang="ko-KR" dirty="0"/>
          </a:p>
          <a:p>
            <a:r>
              <a:rPr lang="ko-KR" altLang="en-US" dirty="0"/>
              <a:t>아무것도 없는 평지에서도 넘어지기 일쑤이며 손에 든 것을 곧잘 놓쳐 깨트리곤 한다</a:t>
            </a:r>
            <a:endParaRPr lang="en-US" altLang="ko-KR" dirty="0"/>
          </a:p>
          <a:p>
            <a:r>
              <a:rPr lang="ko-KR" altLang="en-US" dirty="0"/>
              <a:t>덤벙거리는 성격 때문에 신전에서는 맡긴 일 하나 제대로 수행 못하는 골칫거리로 취급되었다</a:t>
            </a:r>
            <a:endParaRPr lang="en-US" altLang="ko-KR" dirty="0"/>
          </a:p>
          <a:p>
            <a:r>
              <a:rPr lang="ko-KR" altLang="en-US" dirty="0"/>
              <a:t>본인은 기죽지 않기 위해 언제나 밝은 모습으로 노력한다</a:t>
            </a:r>
            <a:endParaRPr lang="en-US" altLang="ko-KR" dirty="0"/>
          </a:p>
          <a:p>
            <a:r>
              <a:rPr lang="ko-KR" altLang="en-US" dirty="0"/>
              <a:t>자신을 긍정해 준 용사</a:t>
            </a:r>
            <a:r>
              <a:rPr lang="en-US" altLang="ko-KR" dirty="0"/>
              <a:t>(</a:t>
            </a:r>
            <a:r>
              <a:rPr lang="ko-KR" altLang="en-US" dirty="0"/>
              <a:t>주인공</a:t>
            </a:r>
            <a:r>
              <a:rPr lang="en-US" altLang="ko-KR" dirty="0"/>
              <a:t>)</a:t>
            </a:r>
            <a:r>
              <a:rPr lang="ko-KR" altLang="en-US" dirty="0"/>
              <a:t>에게 힘이 되어주고자 파티에 참가했다 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/>
              <a:t>공격 특징</a:t>
            </a:r>
            <a:endParaRPr lang="en-US" altLang="ko-KR" b="1" dirty="0"/>
          </a:p>
          <a:p>
            <a:endParaRPr lang="en-US" altLang="ko-KR" dirty="0"/>
          </a:p>
          <a:p>
            <a:r>
              <a:rPr lang="ko-KR" altLang="en-US" dirty="0"/>
              <a:t>물 계열의 회복술사</a:t>
            </a:r>
            <a:endParaRPr lang="en-US" altLang="ko-KR" dirty="0"/>
          </a:p>
          <a:p>
            <a:r>
              <a:rPr lang="ko-KR" altLang="en-US" dirty="0"/>
              <a:t>전투 능력은 전무하며 회복과 방어에 능력이 집중 되어있다</a:t>
            </a:r>
            <a:endParaRPr lang="en-US" altLang="ko-KR" dirty="0"/>
          </a:p>
          <a:p>
            <a:r>
              <a:rPr lang="ko-KR" altLang="en-US" dirty="0"/>
              <a:t>시전 시간이 오래 걸리는 것으로 보아 제법 집중력이 필요한 듯 하다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857892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CD89C5D9-7192-A529-B463-6FEEA43D75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30061"/>
            <a:ext cx="4062181" cy="497140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67DA850-F41F-92D4-3427-82A69E583E2F}"/>
              </a:ext>
            </a:extLst>
          </p:cNvPr>
          <p:cNvSpPr txBox="1"/>
          <p:nvPr/>
        </p:nvSpPr>
        <p:spPr>
          <a:xfrm>
            <a:off x="374608" y="293200"/>
            <a:ext cx="37818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4</a:t>
            </a:r>
            <a:r>
              <a:rPr lang="ko-KR" altLang="en-US" sz="2800" dirty="0"/>
              <a:t>층의 문지기 </a:t>
            </a:r>
            <a:r>
              <a:rPr lang="en-US" altLang="ko-KR" sz="2800" dirty="0"/>
              <a:t>- </a:t>
            </a:r>
            <a:r>
              <a:rPr lang="ko-KR" altLang="en-US" sz="2800" dirty="0" err="1"/>
              <a:t>엘스타</a:t>
            </a:r>
            <a:endParaRPr lang="ko-KR" altLang="en-US" sz="2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E71414-54B0-9C18-812E-B37E27A7AEFB}"/>
              </a:ext>
            </a:extLst>
          </p:cNvPr>
          <p:cNvSpPr txBox="1"/>
          <p:nvPr/>
        </p:nvSpPr>
        <p:spPr>
          <a:xfrm>
            <a:off x="4004321" y="1806405"/>
            <a:ext cx="7360366" cy="372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/>
              <a:t>성격 및 배경</a:t>
            </a:r>
            <a:endParaRPr lang="en-US" altLang="ko-KR" b="1" dirty="0"/>
          </a:p>
          <a:p>
            <a:endParaRPr lang="en-US" altLang="ko-KR" dirty="0"/>
          </a:p>
          <a:p>
            <a:r>
              <a:rPr lang="ko-KR" altLang="en-US" dirty="0"/>
              <a:t>프라이드가 높은 왕국의 기사</a:t>
            </a:r>
            <a:endParaRPr lang="en-US" altLang="ko-KR" dirty="0"/>
          </a:p>
          <a:p>
            <a:r>
              <a:rPr lang="ko-KR" altLang="en-US" dirty="0"/>
              <a:t>냉정하고 침착한 성격으로 자신의 실력에 자부심을 가지고 있다</a:t>
            </a:r>
            <a:endParaRPr lang="en-US" altLang="ko-KR" dirty="0"/>
          </a:p>
          <a:p>
            <a:r>
              <a:rPr lang="ko-KR" altLang="en-US" dirty="0"/>
              <a:t>낭비와 사치를 싫어하기에 대화도 꼭 필요한 말만 하는 편이다</a:t>
            </a:r>
            <a:endParaRPr lang="en-US" altLang="ko-KR" dirty="0"/>
          </a:p>
          <a:p>
            <a:r>
              <a:rPr lang="ko-KR" altLang="en-US" dirty="0"/>
              <a:t>기사로서 왕국의 시민들을 지켜야 한다는 의무감에 마왕 토벌 파티에 자발적으로 참여한다</a:t>
            </a:r>
            <a:endParaRPr lang="en-US" altLang="ko-KR" dirty="0"/>
          </a:p>
          <a:p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/>
              <a:t>공격 특징</a:t>
            </a:r>
            <a:endParaRPr lang="en-US" altLang="ko-KR" b="1" dirty="0"/>
          </a:p>
          <a:p>
            <a:endParaRPr lang="en-US" altLang="ko-KR" dirty="0"/>
          </a:p>
          <a:p>
            <a:r>
              <a:rPr lang="ko-KR" altLang="en-US" dirty="0"/>
              <a:t>무거운 대검을 자신의 </a:t>
            </a:r>
            <a:r>
              <a:rPr lang="ko-KR" altLang="en-US" dirty="0" err="1"/>
              <a:t>손발마냥</a:t>
            </a:r>
            <a:r>
              <a:rPr lang="ko-KR" altLang="en-US" dirty="0"/>
              <a:t> 능숙하게 다룬다</a:t>
            </a:r>
            <a:endParaRPr lang="en-US" altLang="ko-KR" dirty="0"/>
          </a:p>
          <a:p>
            <a:r>
              <a:rPr lang="ko-KR" altLang="en-US" dirty="0"/>
              <a:t>휘둘러지는 검에 의해 땅이 갈라지는 건 일상다반사</a:t>
            </a:r>
            <a:r>
              <a:rPr lang="en-US" altLang="ko-KR" dirty="0"/>
              <a:t>, </a:t>
            </a:r>
            <a:r>
              <a:rPr lang="ko-KR" altLang="en-US" dirty="0"/>
              <a:t>이를 공격으로 활용하기도 한다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141845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03D6A44C-D233-801B-8539-42FB3E2112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532" y="1139432"/>
            <a:ext cx="2284125" cy="298795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D312D36-78F9-9A45-73B0-DF2A631AC489}"/>
              </a:ext>
            </a:extLst>
          </p:cNvPr>
          <p:cNvSpPr txBox="1"/>
          <p:nvPr/>
        </p:nvSpPr>
        <p:spPr>
          <a:xfrm>
            <a:off x="352146" y="238127"/>
            <a:ext cx="28248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/>
              <a:t>꼭대기층의 백골</a:t>
            </a:r>
            <a:endParaRPr lang="ko-KR" altLang="en-US" sz="2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24A6517-08D7-CB11-8CC2-02FDB7B0872B}"/>
              </a:ext>
            </a:extLst>
          </p:cNvPr>
          <p:cNvSpPr txBox="1"/>
          <p:nvPr/>
        </p:nvSpPr>
        <p:spPr>
          <a:xfrm>
            <a:off x="3335568" y="1302718"/>
            <a:ext cx="83809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/>
              <a:t>성격 및 배경</a:t>
            </a:r>
            <a:endParaRPr lang="en-US" altLang="ko-KR" b="1" dirty="0"/>
          </a:p>
          <a:p>
            <a:endParaRPr lang="en-US" altLang="ko-KR" dirty="0"/>
          </a:p>
          <a:p>
            <a:r>
              <a:rPr lang="ko-KR" altLang="en-US" dirty="0"/>
              <a:t>용사에게 쓰러진 마왕</a:t>
            </a:r>
            <a:endParaRPr lang="en-US" altLang="ko-KR" dirty="0"/>
          </a:p>
          <a:p>
            <a:r>
              <a:rPr lang="ko-KR" altLang="en-US" dirty="0"/>
              <a:t>공주의 저주로 인해 모습이 변해 이성은 탑에</a:t>
            </a:r>
            <a:r>
              <a:rPr lang="en-US" altLang="ko-KR" dirty="0"/>
              <a:t>, </a:t>
            </a:r>
            <a:r>
              <a:rPr lang="ko-KR" altLang="en-US" dirty="0"/>
              <a:t>감정은 뼈로 된 몸에 갇혔다</a:t>
            </a:r>
            <a:endParaRPr lang="en-US" altLang="ko-KR" dirty="0"/>
          </a:p>
          <a:p>
            <a:r>
              <a:rPr lang="ko-KR" altLang="en-US" dirty="0"/>
              <a:t>자신을 쓰러트린 용사에게 자신의 이름과 소원을 맡겼다</a:t>
            </a:r>
            <a:endParaRPr lang="en-US" altLang="ko-KR" dirty="0"/>
          </a:p>
          <a:p>
            <a:r>
              <a:rPr lang="ko-KR" altLang="en-US" dirty="0"/>
              <a:t>여담으로 공주를 납치한 것에 대해선 조금도 반성치 않고 있다</a:t>
            </a:r>
            <a:endParaRPr lang="en-US" altLang="ko-KR" dirty="0"/>
          </a:p>
          <a:p>
            <a:r>
              <a:rPr lang="ko-KR" altLang="en-US" dirty="0"/>
              <a:t>  </a:t>
            </a:r>
            <a:endParaRPr lang="en-US" altLang="ko-KR" dirty="0"/>
          </a:p>
          <a:p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/>
              <a:t>공격 특징</a:t>
            </a:r>
            <a:endParaRPr lang="en-US" altLang="ko-KR" b="1" dirty="0"/>
          </a:p>
          <a:p>
            <a:endParaRPr lang="en-US" altLang="ko-KR" dirty="0"/>
          </a:p>
          <a:p>
            <a:r>
              <a:rPr lang="en-US" altLang="ko-KR" dirty="0"/>
              <a:t>1</a:t>
            </a:r>
            <a:r>
              <a:rPr lang="ko-KR" altLang="en-US" dirty="0" err="1"/>
              <a:t>회차</a:t>
            </a:r>
            <a:r>
              <a:rPr lang="ko-KR" altLang="en-US" dirty="0"/>
              <a:t> </a:t>
            </a:r>
            <a:r>
              <a:rPr lang="en-US" altLang="ko-KR" dirty="0"/>
              <a:t>:</a:t>
            </a:r>
            <a:r>
              <a:rPr lang="ko-KR" altLang="en-US" dirty="0"/>
              <a:t> 특별한 무기 없이 이빨과 손톱만으로 공격한다</a:t>
            </a:r>
            <a:r>
              <a:rPr lang="en-US" altLang="ko-KR" dirty="0"/>
              <a:t>(</a:t>
            </a:r>
            <a:r>
              <a:rPr lang="ko-KR" altLang="en-US" dirty="0"/>
              <a:t>근접공격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백골은 죽지 않는다</a:t>
            </a:r>
            <a:r>
              <a:rPr lang="en-US" altLang="ko-KR" dirty="0"/>
              <a:t>. </a:t>
            </a:r>
            <a:r>
              <a:rPr lang="ko-KR" altLang="en-US" dirty="0"/>
              <a:t>백골의 체력은 </a:t>
            </a:r>
            <a:r>
              <a:rPr lang="en-US" altLang="ko-KR" dirty="0"/>
              <a:t>1</a:t>
            </a:r>
            <a:r>
              <a:rPr lang="ko-KR" altLang="en-US" dirty="0"/>
              <a:t>이다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백골은 데미지를 입을 때마다 주인공에게 </a:t>
            </a:r>
            <a:r>
              <a:rPr lang="en-US" altLang="ko-KR" dirty="0"/>
              <a:t>1+(</a:t>
            </a:r>
            <a:r>
              <a:rPr lang="ko-KR" altLang="en-US" dirty="0"/>
              <a:t>부활횟수*</a:t>
            </a:r>
            <a:r>
              <a:rPr lang="en-US" altLang="ko-KR" dirty="0"/>
              <a:t>1)</a:t>
            </a:r>
            <a:r>
              <a:rPr lang="ko-KR" altLang="en-US" dirty="0"/>
              <a:t>의 공격을 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주인공은 백골과의 전투에서 반드시 패배한다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2</a:t>
            </a:r>
            <a:r>
              <a:rPr lang="ko-KR" altLang="en-US" dirty="0" err="1"/>
              <a:t>회차</a:t>
            </a:r>
            <a:r>
              <a:rPr lang="ko-KR" altLang="en-US" dirty="0"/>
              <a:t> </a:t>
            </a:r>
            <a:r>
              <a:rPr lang="en-US" altLang="ko-KR" dirty="0"/>
              <a:t>:</a:t>
            </a:r>
            <a:r>
              <a:rPr lang="ko-KR" altLang="en-US" dirty="0"/>
              <a:t> 이빨과 손톱을 사용한 근접공격과 가슴에서 모은 에너지를 구슬 형태로 뱉으며 공격한다</a:t>
            </a:r>
            <a:r>
              <a:rPr lang="en-US" altLang="ko-KR" dirty="0"/>
              <a:t>(</a:t>
            </a:r>
            <a:r>
              <a:rPr lang="ko-KR" altLang="en-US" dirty="0"/>
              <a:t>원거리 공격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백골의 체력이 </a:t>
            </a:r>
            <a:r>
              <a:rPr lang="en-US" altLang="ko-KR" dirty="0"/>
              <a:t>50% </a:t>
            </a:r>
            <a:r>
              <a:rPr lang="ko-KR" altLang="en-US" dirty="0"/>
              <a:t>밑으로 내려가면 전투가 강제로 종료된다</a:t>
            </a:r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8281B38-2652-9684-4F04-CEF908E3A3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532" y="4471304"/>
            <a:ext cx="2136005" cy="2148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223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A15085C-0355-304C-BFDC-2C88F6B6F9B4}"/>
              </a:ext>
            </a:extLst>
          </p:cNvPr>
          <p:cNvSpPr txBox="1"/>
          <p:nvPr/>
        </p:nvSpPr>
        <p:spPr>
          <a:xfrm>
            <a:off x="4224276" y="1437948"/>
            <a:ext cx="759311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인적 없는 사막의 한 가운데 위치한 정체 불명의 탑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낮에는 거친 모래 폭풍이</a:t>
            </a:r>
            <a:r>
              <a:rPr lang="en-US" altLang="ko-KR" dirty="0"/>
              <a:t>, </a:t>
            </a:r>
            <a:r>
              <a:rPr lang="ko-KR" altLang="en-US" dirty="0"/>
              <a:t>밤에는 높게 솟아오른 모래 언덕들이 탑으로 가는 길을 방해한다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탑은 나선형으로 되어 있으며 위로 갈수록 좁아지는 형태로 외벽은 낡아 곳곳에 금이 가 있지만 무너진 곳은 없다 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탑에는 입구와 창문이 존재치 않는다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소문에 의하면 탑은 용사가 마왕을 토벌한 이후 생겨났다고 한다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용사 파티에 의해 목숨을 건진 유일한 생존자</a:t>
            </a:r>
            <a:r>
              <a:rPr lang="en-US" altLang="ko-KR" dirty="0"/>
              <a:t>, </a:t>
            </a:r>
            <a:r>
              <a:rPr lang="ko-KR" altLang="en-US" dirty="0"/>
              <a:t>왕국의 공주는 탑의 정체에 대해 아는 바가 없다 밝혔다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왕국은 탑을 위험 요소로 판단하고 출입금지령을 내렸다</a:t>
            </a:r>
            <a:endParaRPr lang="en-US" altLang="ko-KR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64CD320-D113-0C45-0681-BDD55E6014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608" y="1437949"/>
            <a:ext cx="3419374" cy="474913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9B5DA44-5E94-A497-C4A7-4E43B1B5BA1F}"/>
              </a:ext>
            </a:extLst>
          </p:cNvPr>
          <p:cNvSpPr txBox="1"/>
          <p:nvPr/>
        </p:nvSpPr>
        <p:spPr>
          <a:xfrm>
            <a:off x="374608" y="293200"/>
            <a:ext cx="34371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/>
              <a:t>스토리 배경 및 무대</a:t>
            </a:r>
          </a:p>
        </p:txBody>
      </p:sp>
    </p:spTree>
    <p:extLst>
      <p:ext uri="{BB962C8B-B14F-4D97-AF65-F5344CB8AC3E}">
        <p14:creationId xmlns:p14="http://schemas.microsoft.com/office/powerpoint/2010/main" val="1604710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E1C2175-9E86-154A-037E-A9BED0F433BA}"/>
              </a:ext>
            </a:extLst>
          </p:cNvPr>
          <p:cNvSpPr txBox="1"/>
          <p:nvPr/>
        </p:nvSpPr>
        <p:spPr>
          <a:xfrm>
            <a:off x="374608" y="293200"/>
            <a:ext cx="21066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/>
              <a:t>스토리 요약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42C9AAA-68C8-7723-4F15-920F7A29B66B}"/>
              </a:ext>
            </a:extLst>
          </p:cNvPr>
          <p:cNvSpPr txBox="1"/>
          <p:nvPr/>
        </p:nvSpPr>
        <p:spPr>
          <a:xfrm>
            <a:off x="374607" y="1142350"/>
            <a:ext cx="914495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마왕에게 납치당한 공주를 구하기 위해 왕국에서 마왕을 토벌할 인재를 모집했다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수많은 사람들이 모집에 응하고 도전했지만 주인공을 중심으로 모인 </a:t>
            </a:r>
            <a:r>
              <a:rPr lang="ko-KR" altLang="en-US" dirty="0" err="1"/>
              <a:t>영웅들만이</a:t>
            </a:r>
            <a:r>
              <a:rPr lang="ko-KR" altLang="en-US" dirty="0"/>
              <a:t> 마왕을 쓰러트리고 공주를 구출하는데 성공한다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순리대로라면 마왕을 토벌한 그들에겐 </a:t>
            </a:r>
            <a:r>
              <a:rPr lang="ko-KR" altLang="en-US" dirty="0" err="1"/>
              <a:t>더없는</a:t>
            </a:r>
            <a:r>
              <a:rPr lang="ko-KR" altLang="en-US" dirty="0"/>
              <a:t> 영광과 명예가 기다리고 있어야 했지만 그들의 힘을 두려워한 왕국은 되려 주인공들을 마왕과 함께 탑에 봉인해버렸다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봉인으로 인한 저주 때문에 주인공은 모든 기억을 잃은 채 탑을 올라야 했고 주인공의 동료들은 각층의 문지기가 되어 그런 주인공과 싸워야 한다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꼭대기 층까지 온 주인공은 저주 그 자체가 된 마왕과 싸우게 된다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하지만 일반적인 방법으론 마왕을 쓰러트릴 수 없기에 저주에 패배한 주인공은 잠에 빠지고 지금까지의 기억을 잃고 또 다시 처음부터 탑을 </a:t>
            </a:r>
            <a:r>
              <a:rPr lang="ko-KR" altLang="en-US" dirty="0" err="1"/>
              <a:t>오르길</a:t>
            </a:r>
            <a:r>
              <a:rPr lang="ko-KR" altLang="en-US" dirty="0"/>
              <a:t> 반복한다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반복되는 싸움 속에서 주인공은 저주를 풀기 위해 자신과 함께 싸웠던 동료들의 이름을</a:t>
            </a:r>
            <a:r>
              <a:rPr lang="en-US" altLang="ko-KR" dirty="0"/>
              <a:t>, </a:t>
            </a:r>
            <a:r>
              <a:rPr lang="ko-KR" altLang="en-US" dirty="0"/>
              <a:t>추억을</a:t>
            </a:r>
            <a:r>
              <a:rPr lang="en-US" altLang="ko-KR" dirty="0"/>
              <a:t>, </a:t>
            </a:r>
            <a:r>
              <a:rPr lang="ko-KR" altLang="en-US" dirty="0"/>
              <a:t>더 나아가 마왕과의 일전을 기억해내야 한다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9018794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그룹 48">
            <a:extLst>
              <a:ext uri="{FF2B5EF4-FFF2-40B4-BE49-F238E27FC236}">
                <a16:creationId xmlns:a16="http://schemas.microsoft.com/office/drawing/2014/main" id="{29F9B0F9-78D4-CB91-16DA-F71F37C77973}"/>
              </a:ext>
            </a:extLst>
          </p:cNvPr>
          <p:cNvGrpSpPr/>
          <p:nvPr/>
        </p:nvGrpSpPr>
        <p:grpSpPr>
          <a:xfrm>
            <a:off x="662731" y="1132025"/>
            <a:ext cx="10352092" cy="5295340"/>
            <a:chOff x="662731" y="1132025"/>
            <a:chExt cx="10352092" cy="529534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61BF0235-9CE8-F93B-9B7B-3EAB827C7A4B}"/>
                </a:ext>
              </a:extLst>
            </p:cNvPr>
            <p:cNvSpPr/>
            <p:nvPr/>
          </p:nvSpPr>
          <p:spPr>
            <a:xfrm>
              <a:off x="4243468" y="1132025"/>
              <a:ext cx="2499919" cy="79975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1</a:t>
              </a:r>
              <a:r>
                <a:rPr lang="ko-KR" altLang="en-US" dirty="0" err="1"/>
                <a:t>회차</a:t>
              </a:r>
              <a:r>
                <a:rPr lang="ko-KR" altLang="en-US" dirty="0"/>
                <a:t> 스토리</a:t>
              </a: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37E49A20-5AE7-534D-6918-9C30ADE15539}"/>
                </a:ext>
              </a:extLst>
            </p:cNvPr>
            <p:cNvSpPr/>
            <p:nvPr/>
          </p:nvSpPr>
          <p:spPr>
            <a:xfrm>
              <a:off x="4243470" y="2775360"/>
              <a:ext cx="2499919" cy="79975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</a:t>
              </a:r>
              <a:r>
                <a:rPr lang="ko-KR" altLang="en-US" dirty="0" err="1"/>
                <a:t>회차</a:t>
              </a:r>
              <a:r>
                <a:rPr lang="ko-KR" altLang="en-US" dirty="0"/>
                <a:t> 스토리</a:t>
              </a: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0F34CD3D-711B-2C64-EE6D-8AA849E2715E}"/>
                </a:ext>
              </a:extLst>
            </p:cNvPr>
            <p:cNvSpPr/>
            <p:nvPr/>
          </p:nvSpPr>
          <p:spPr>
            <a:xfrm>
              <a:off x="4243469" y="4319631"/>
              <a:ext cx="2499919" cy="79975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3</a:t>
              </a:r>
              <a:r>
                <a:rPr lang="ko-KR" altLang="en-US" dirty="0" err="1"/>
                <a:t>회차</a:t>
              </a:r>
              <a:r>
                <a:rPr lang="ko-KR" altLang="en-US" dirty="0"/>
                <a:t> 스토리</a:t>
              </a: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5975B846-2A46-5FE9-4F76-69CA8FD151AC}"/>
                </a:ext>
              </a:extLst>
            </p:cNvPr>
            <p:cNvSpPr/>
            <p:nvPr/>
          </p:nvSpPr>
          <p:spPr>
            <a:xfrm>
              <a:off x="4243470" y="5627615"/>
              <a:ext cx="2499919" cy="79975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/>
                <a:t>진엔딩</a:t>
              </a:r>
              <a:endParaRPr lang="ko-KR" altLang="en-US" dirty="0"/>
            </a:p>
          </p:txBody>
        </p:sp>
        <p:cxnSp>
          <p:nvCxnSpPr>
            <p:cNvPr id="10" name="직선 화살표 연결선 9">
              <a:extLst>
                <a:ext uri="{FF2B5EF4-FFF2-40B4-BE49-F238E27FC236}">
                  <a16:creationId xmlns:a16="http://schemas.microsoft.com/office/drawing/2014/main" id="{3CF18799-0186-FAB6-0DFD-F938E853BFD8}"/>
                </a:ext>
              </a:extLst>
            </p:cNvPr>
            <p:cNvCxnSpPr>
              <a:cxnSpLocks/>
            </p:cNvCxnSpPr>
            <p:nvPr/>
          </p:nvCxnSpPr>
          <p:spPr>
            <a:xfrm>
              <a:off x="5522788" y="2066157"/>
              <a:ext cx="0" cy="64348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직선 화살표 연결선 10">
              <a:extLst>
                <a:ext uri="{FF2B5EF4-FFF2-40B4-BE49-F238E27FC236}">
                  <a16:creationId xmlns:a16="http://schemas.microsoft.com/office/drawing/2014/main" id="{B5767104-B786-53AB-1D85-40111A2657B6}"/>
                </a:ext>
              </a:extLst>
            </p:cNvPr>
            <p:cNvCxnSpPr>
              <a:cxnSpLocks/>
            </p:cNvCxnSpPr>
            <p:nvPr/>
          </p:nvCxnSpPr>
          <p:spPr>
            <a:xfrm>
              <a:off x="5518596" y="3652286"/>
              <a:ext cx="0" cy="57100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6FA6A5C4-68CA-2D3D-9169-587CD45DFE2F}"/>
                </a:ext>
              </a:extLst>
            </p:cNvPr>
            <p:cNvCxnSpPr>
              <a:cxnSpLocks/>
            </p:cNvCxnSpPr>
            <p:nvPr/>
          </p:nvCxnSpPr>
          <p:spPr>
            <a:xfrm>
              <a:off x="3017317" y="3907103"/>
              <a:ext cx="247611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3FA28460-EEE6-FB99-B09F-D5E6309D8E39}"/>
                </a:ext>
              </a:extLst>
            </p:cNvPr>
            <p:cNvSpPr/>
            <p:nvPr/>
          </p:nvSpPr>
          <p:spPr>
            <a:xfrm>
              <a:off x="662731" y="3575110"/>
              <a:ext cx="2329417" cy="86266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/>
                <a:t>스테이지 클리어 시</a:t>
              </a:r>
              <a:endParaRPr lang="ko-KR" altLang="en-US" dirty="0"/>
            </a:p>
          </p:txBody>
        </p:sp>
        <p:cxnSp>
          <p:nvCxnSpPr>
            <p:cNvPr id="21" name="직선 화살표 연결선 20">
              <a:extLst>
                <a:ext uri="{FF2B5EF4-FFF2-40B4-BE49-F238E27FC236}">
                  <a16:creationId xmlns:a16="http://schemas.microsoft.com/office/drawing/2014/main" id="{E62C32D1-7DFF-EC8D-6FC9-5103044E7BA4}"/>
                </a:ext>
              </a:extLst>
            </p:cNvPr>
            <p:cNvCxnSpPr>
              <a:cxnSpLocks/>
            </p:cNvCxnSpPr>
            <p:nvPr/>
          </p:nvCxnSpPr>
          <p:spPr>
            <a:xfrm>
              <a:off x="5493427" y="5191387"/>
              <a:ext cx="0" cy="342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5998F68D-FE2C-BA0F-8F9E-4EE19B3B277A}"/>
                </a:ext>
              </a:extLst>
            </p:cNvPr>
            <p:cNvGrpSpPr/>
            <p:nvPr/>
          </p:nvGrpSpPr>
          <p:grpSpPr>
            <a:xfrm>
              <a:off x="6971251" y="1531900"/>
              <a:ext cx="595621" cy="1764585"/>
              <a:chOff x="6962862" y="1943348"/>
              <a:chExt cx="595621" cy="1764585"/>
            </a:xfrm>
          </p:grpSpPr>
          <p:cxnSp>
            <p:nvCxnSpPr>
              <p:cNvPr id="28" name="연결선: 꺾임 27">
                <a:extLst>
                  <a:ext uri="{FF2B5EF4-FFF2-40B4-BE49-F238E27FC236}">
                    <a16:creationId xmlns:a16="http://schemas.microsoft.com/office/drawing/2014/main" id="{CFB68B70-B048-7D63-DA2C-0F315F4F61FD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V="1">
                <a:off x="6378380" y="2527830"/>
                <a:ext cx="1764585" cy="595621"/>
              </a:xfrm>
              <a:prstGeom prst="bentConnector2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" name="직선 연결선 34">
                <a:extLst>
                  <a:ext uri="{FF2B5EF4-FFF2-40B4-BE49-F238E27FC236}">
                    <a16:creationId xmlns:a16="http://schemas.microsoft.com/office/drawing/2014/main" id="{A8126973-740D-3461-4337-5EB2EF922F9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962862" y="3707933"/>
                <a:ext cx="595621" cy="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EBFFF5D1-6072-EB49-AC09-F9F0B1E2F724}"/>
                </a:ext>
              </a:extLst>
            </p:cNvPr>
            <p:cNvCxnSpPr>
              <a:cxnSpLocks/>
            </p:cNvCxnSpPr>
            <p:nvPr/>
          </p:nvCxnSpPr>
          <p:spPr>
            <a:xfrm>
              <a:off x="7566872" y="2449094"/>
              <a:ext cx="1317069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0942816D-B5CB-CC91-D369-EE543ED11723}"/>
                </a:ext>
              </a:extLst>
            </p:cNvPr>
            <p:cNvSpPr/>
            <p:nvPr/>
          </p:nvSpPr>
          <p:spPr>
            <a:xfrm>
              <a:off x="8883941" y="2066157"/>
              <a:ext cx="2130882" cy="799749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</a:t>
              </a:r>
              <a:r>
                <a:rPr lang="ko-KR" altLang="en-US" dirty="0" err="1"/>
                <a:t>회차</a:t>
              </a:r>
              <a:r>
                <a:rPr lang="ko-KR" altLang="en-US" dirty="0"/>
                <a:t> 중 </a:t>
              </a:r>
              <a:endParaRPr lang="en-US" altLang="ko-KR" dirty="0"/>
            </a:p>
            <a:p>
              <a:pPr algn="ctr"/>
              <a:r>
                <a:rPr lang="ko-KR" altLang="en-US" dirty="0"/>
                <a:t>스테이지 패배 시</a:t>
              </a:r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BEB03119-8FA6-136D-0190-E375522C4755}"/>
              </a:ext>
            </a:extLst>
          </p:cNvPr>
          <p:cNvSpPr txBox="1"/>
          <p:nvPr/>
        </p:nvSpPr>
        <p:spPr>
          <a:xfrm>
            <a:off x="374608" y="293200"/>
            <a:ext cx="21066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/>
              <a:t>스토리 구조</a:t>
            </a:r>
          </a:p>
        </p:txBody>
      </p:sp>
    </p:spTree>
    <p:extLst>
      <p:ext uri="{BB962C8B-B14F-4D97-AF65-F5344CB8AC3E}">
        <p14:creationId xmlns:p14="http://schemas.microsoft.com/office/powerpoint/2010/main" val="36704089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62190AA-80D7-A959-5633-E8EC52649B03}"/>
              </a:ext>
            </a:extLst>
          </p:cNvPr>
          <p:cNvSpPr txBox="1"/>
          <p:nvPr/>
        </p:nvSpPr>
        <p:spPr>
          <a:xfrm>
            <a:off x="374608" y="293200"/>
            <a:ext cx="17475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/>
              <a:t>탑의 내부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9D3C8866-0AF0-AE2A-95F1-732A4BAA2262}"/>
              </a:ext>
            </a:extLst>
          </p:cNvPr>
          <p:cNvGrpSpPr/>
          <p:nvPr/>
        </p:nvGrpSpPr>
        <p:grpSpPr>
          <a:xfrm>
            <a:off x="512073" y="1034472"/>
            <a:ext cx="6018037" cy="5457808"/>
            <a:chOff x="2608727" y="293200"/>
            <a:chExt cx="6145307" cy="6060535"/>
          </a:xfrm>
        </p:grpSpPr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DA32882F-B8FD-2552-BABD-1CEF3662A0C2}"/>
                </a:ext>
              </a:extLst>
            </p:cNvPr>
            <p:cNvSpPr/>
            <p:nvPr/>
          </p:nvSpPr>
          <p:spPr>
            <a:xfrm>
              <a:off x="2608727" y="504265"/>
              <a:ext cx="6145307" cy="5849470"/>
            </a:xfrm>
            <a:prstGeom prst="ellipse">
              <a:avLst/>
            </a:prstGeom>
            <a:ln>
              <a:solidFill>
                <a:srgbClr val="C0000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E7B9766-2CCB-84FA-941D-BE47CD66457C}"/>
                </a:ext>
              </a:extLst>
            </p:cNvPr>
            <p:cNvSpPr/>
            <p:nvPr/>
          </p:nvSpPr>
          <p:spPr>
            <a:xfrm>
              <a:off x="4356847" y="293200"/>
              <a:ext cx="2487706" cy="66154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/>
                <a:t>다음층으로 향하는 문</a:t>
              </a: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5F7F5DA8-F4CC-8071-FD89-B92137714157}"/>
                </a:ext>
              </a:extLst>
            </p:cNvPr>
            <p:cNvSpPr/>
            <p:nvPr/>
          </p:nvSpPr>
          <p:spPr>
            <a:xfrm>
              <a:off x="5201768" y="1394042"/>
              <a:ext cx="959224" cy="914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/>
                <a:t>적</a:t>
              </a:r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8E3B7A31-8CDE-B37E-AB5A-2B5071BAA046}"/>
                </a:ext>
              </a:extLst>
            </p:cNvPr>
            <p:cNvSpPr/>
            <p:nvPr/>
          </p:nvSpPr>
          <p:spPr>
            <a:xfrm>
              <a:off x="5201768" y="5006758"/>
              <a:ext cx="959224" cy="914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나</a:t>
              </a: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61FAAEF2-C290-B479-6984-0B9B0BDF2987}"/>
              </a:ext>
            </a:extLst>
          </p:cNvPr>
          <p:cNvSpPr txBox="1"/>
          <p:nvPr/>
        </p:nvSpPr>
        <p:spPr>
          <a:xfrm>
            <a:off x="7099272" y="2551837"/>
            <a:ext cx="472327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기본적으로 적은 나와 대칭되는 자리에 위치한다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적의 뒤에 다음층으로 향하는 문이 존재한다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탑의 내부에는 이동을 방해하는 오브젝트들이 존재하기도 한다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꼭대기 층에는 다음층으로 향하는 문이 존재하지 않는다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0282771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EC1D3946-E186-B8FF-A4E6-5C25BDBC3B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157" y="1437948"/>
            <a:ext cx="4852737" cy="443546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7492F6-F473-FDCD-241D-F8E510888067}"/>
              </a:ext>
            </a:extLst>
          </p:cNvPr>
          <p:cNvSpPr txBox="1"/>
          <p:nvPr/>
        </p:nvSpPr>
        <p:spPr>
          <a:xfrm>
            <a:off x="374608" y="293200"/>
            <a:ext cx="34227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1</a:t>
            </a:r>
            <a:r>
              <a:rPr lang="ko-KR" altLang="en-US" sz="2800" dirty="0"/>
              <a:t>층의 문지기 </a:t>
            </a:r>
            <a:r>
              <a:rPr lang="en-US" altLang="ko-KR" sz="2800" dirty="0"/>
              <a:t>- </a:t>
            </a:r>
            <a:r>
              <a:rPr lang="ko-KR" altLang="en-US" sz="2800" dirty="0" err="1"/>
              <a:t>레미</a:t>
            </a:r>
            <a:endParaRPr lang="ko-KR" altLang="en-US" sz="2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84FAAD-A8FB-7AEC-05F7-47AB87D80F28}"/>
              </a:ext>
            </a:extLst>
          </p:cNvPr>
          <p:cNvSpPr txBox="1"/>
          <p:nvPr/>
        </p:nvSpPr>
        <p:spPr>
          <a:xfrm>
            <a:off x="5055866" y="1714492"/>
            <a:ext cx="676152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/>
              <a:t>성격 및 배경</a:t>
            </a:r>
            <a:endParaRPr lang="en-US" altLang="ko-KR" b="1" dirty="0"/>
          </a:p>
          <a:p>
            <a:endParaRPr lang="en-US" altLang="ko-KR" dirty="0"/>
          </a:p>
          <a:p>
            <a:r>
              <a:rPr lang="ko-KR" altLang="en-US" dirty="0"/>
              <a:t>울보에 제멋대로인 불의 마법사</a:t>
            </a:r>
            <a:endParaRPr lang="en-US" altLang="ko-KR" dirty="0"/>
          </a:p>
          <a:p>
            <a:r>
              <a:rPr lang="ko-KR" altLang="en-US" dirty="0"/>
              <a:t>실력은 뛰어나지만 고압적인 성격 때문에 적이 많다</a:t>
            </a:r>
            <a:endParaRPr lang="en-US" altLang="ko-KR" dirty="0"/>
          </a:p>
          <a:p>
            <a:r>
              <a:rPr lang="ko-KR" altLang="en-US" dirty="0"/>
              <a:t>아카데미에서 왕따가 되어 </a:t>
            </a:r>
            <a:r>
              <a:rPr lang="ko-KR" altLang="en-US" dirty="0" err="1"/>
              <a:t>히키코모리</a:t>
            </a:r>
            <a:r>
              <a:rPr lang="ko-KR" altLang="en-US" dirty="0"/>
              <a:t> 생활을 하고 있던 그녀를 용사</a:t>
            </a:r>
            <a:r>
              <a:rPr lang="en-US" altLang="ko-KR" dirty="0"/>
              <a:t>(</a:t>
            </a:r>
            <a:r>
              <a:rPr lang="ko-KR" altLang="en-US" dirty="0"/>
              <a:t>주인공</a:t>
            </a:r>
            <a:r>
              <a:rPr lang="en-US" altLang="ko-KR" dirty="0"/>
              <a:t>)</a:t>
            </a:r>
            <a:r>
              <a:rPr lang="ko-KR" altLang="en-US" dirty="0"/>
              <a:t>가 불러내어 파티의 일원으로 삼았다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/>
              <a:t>공격 특징</a:t>
            </a:r>
            <a:endParaRPr lang="en-US" altLang="ko-KR" b="1" dirty="0"/>
          </a:p>
          <a:p>
            <a:endParaRPr lang="en-US" altLang="ko-KR" dirty="0"/>
          </a:p>
          <a:p>
            <a:r>
              <a:rPr lang="ko-KR" altLang="en-US" dirty="0"/>
              <a:t>화염 계열의 원거리 공격을 사용한다</a:t>
            </a:r>
            <a:endParaRPr lang="en-US" altLang="ko-KR" dirty="0"/>
          </a:p>
          <a:p>
            <a:r>
              <a:rPr lang="ko-KR" altLang="en-US" dirty="0"/>
              <a:t>다수의 화염을 자유롭게 다룬다</a:t>
            </a:r>
            <a:endParaRPr lang="en-US" altLang="ko-KR" dirty="0"/>
          </a:p>
          <a:p>
            <a:r>
              <a:rPr lang="ko-KR" altLang="en-US" dirty="0"/>
              <a:t>마법에 몰두한 나머지 체력훈련을 전혀 하지 않아 근접공격에 약하다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4951136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276EAD1A-16BD-1DF3-7E23-871699294B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519" y="2046688"/>
            <a:ext cx="3712342" cy="435728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9C18EC5-46CA-CA68-B687-2E46BFB30A06}"/>
              </a:ext>
            </a:extLst>
          </p:cNvPr>
          <p:cNvSpPr txBox="1"/>
          <p:nvPr/>
        </p:nvSpPr>
        <p:spPr>
          <a:xfrm>
            <a:off x="555519" y="135796"/>
            <a:ext cx="997811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/>
              <a:t>외모</a:t>
            </a:r>
            <a:endParaRPr lang="en-US" altLang="ko-KR" b="1" dirty="0"/>
          </a:p>
          <a:p>
            <a:endParaRPr lang="en-US" altLang="ko-KR" b="1" dirty="0"/>
          </a:p>
          <a:p>
            <a:r>
              <a:rPr lang="ko-KR" altLang="en-US" dirty="0"/>
              <a:t>화려하고 챙이 넓은 마녀모자와 허리까지 내려오는 붉은 망토를 두르고 있다</a:t>
            </a:r>
            <a:endParaRPr lang="en-US" altLang="ko-KR" dirty="0"/>
          </a:p>
          <a:p>
            <a:r>
              <a:rPr lang="ko-KR" altLang="en-US" dirty="0"/>
              <a:t>망토 안의 옷은 허벅지까지 내려오는 </a:t>
            </a:r>
            <a:r>
              <a:rPr lang="ko-KR" altLang="en-US" dirty="0" err="1"/>
              <a:t>플레어</a:t>
            </a:r>
            <a:r>
              <a:rPr lang="ko-KR" altLang="en-US" dirty="0"/>
              <a:t> 스커트 원피스를 입고 </a:t>
            </a:r>
            <a:r>
              <a:rPr lang="ko-KR" altLang="en-US" dirty="0" err="1"/>
              <a:t>오버니삭스와</a:t>
            </a:r>
            <a:r>
              <a:rPr lang="ko-KR" altLang="en-US" dirty="0"/>
              <a:t> 부츠를 착용</a:t>
            </a:r>
            <a:endParaRPr lang="en-US" altLang="ko-KR" dirty="0"/>
          </a:p>
          <a:p>
            <a:r>
              <a:rPr lang="ko-KR" altLang="en-US" dirty="0"/>
              <a:t>자신의 키보다 큰 지팡이를 들고 있다</a:t>
            </a:r>
            <a:endParaRPr lang="en-US" altLang="ko-KR" dirty="0"/>
          </a:p>
          <a:p>
            <a:r>
              <a:rPr lang="ko-KR" altLang="en-US" dirty="0"/>
              <a:t>이미지 컬러는 핑크와 레드</a:t>
            </a:r>
            <a:endParaRPr lang="en-US" altLang="ko-KR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F962E90-7DD9-F9ED-942C-F445D85ADA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8680" y="2315041"/>
            <a:ext cx="2557116" cy="3609682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25286733-BCFD-C3B0-23B5-71D5384013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1155" y="2201371"/>
            <a:ext cx="2030920" cy="372335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C056E9A-9AD7-BE7C-5791-3ED9C490587A}"/>
              </a:ext>
            </a:extLst>
          </p:cNvPr>
          <p:cNvSpPr txBox="1"/>
          <p:nvPr/>
        </p:nvSpPr>
        <p:spPr>
          <a:xfrm>
            <a:off x="555519" y="6403972"/>
            <a:ext cx="35365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/>
              <a:t>망토와 허벅지까지 내려오는 치마</a:t>
            </a:r>
            <a:endParaRPr lang="en-US" altLang="ko-KR" sz="16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2155404-A332-AC30-5804-4BD7C9C54796}"/>
              </a:ext>
            </a:extLst>
          </p:cNvPr>
          <p:cNvSpPr txBox="1"/>
          <p:nvPr/>
        </p:nvSpPr>
        <p:spPr>
          <a:xfrm>
            <a:off x="5544576" y="6027003"/>
            <a:ext cx="35365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허벅지까지 내려오는 치마</a:t>
            </a:r>
            <a:endParaRPr lang="en-US" altLang="ko-KR" sz="1600" dirty="0"/>
          </a:p>
          <a:p>
            <a:r>
              <a:rPr lang="ko-KR" altLang="en-US" sz="1600" dirty="0" err="1"/>
              <a:t>오버니삭스</a:t>
            </a:r>
            <a:endParaRPr lang="en-US" altLang="ko-KR" sz="1600" dirty="0"/>
          </a:p>
          <a:p>
            <a:r>
              <a:rPr lang="ko-KR" altLang="en-US" sz="1600" dirty="0"/>
              <a:t>부츠</a:t>
            </a:r>
            <a:endParaRPr lang="en-US" altLang="ko-KR" sz="1600" dirty="0"/>
          </a:p>
        </p:txBody>
      </p:sp>
    </p:spTree>
    <p:extLst>
      <p:ext uri="{BB962C8B-B14F-4D97-AF65-F5344CB8AC3E}">
        <p14:creationId xmlns:p14="http://schemas.microsoft.com/office/powerpoint/2010/main" val="4502576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3D94287-8E31-939C-8205-F2C6E1FE4D62}"/>
              </a:ext>
            </a:extLst>
          </p:cNvPr>
          <p:cNvSpPr txBox="1"/>
          <p:nvPr/>
        </p:nvSpPr>
        <p:spPr>
          <a:xfrm>
            <a:off x="160384" y="139124"/>
            <a:ext cx="201131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400" b="1" dirty="0" err="1"/>
              <a:t>액션컨셉</a:t>
            </a:r>
            <a:endParaRPr lang="en-US" altLang="ko-KR" sz="16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E85E84E-4E0E-E879-BB85-8E67F1473F15}"/>
              </a:ext>
            </a:extLst>
          </p:cNvPr>
          <p:cNvSpPr txBox="1"/>
          <p:nvPr/>
        </p:nvSpPr>
        <p:spPr>
          <a:xfrm>
            <a:off x="6619429" y="3640596"/>
            <a:ext cx="28172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삐진 표정</a:t>
            </a:r>
            <a:endParaRPr lang="en-US" altLang="ko-KR" dirty="0"/>
          </a:p>
          <a:p>
            <a:r>
              <a:rPr lang="ko-KR" altLang="en-US" dirty="0"/>
              <a:t>부풀린 볼</a:t>
            </a:r>
            <a:endParaRPr lang="en-US" altLang="ko-KR" dirty="0"/>
          </a:p>
          <a:p>
            <a:r>
              <a:rPr lang="ko-KR" altLang="en-US" dirty="0"/>
              <a:t>울 때는 울음을 참는 느낌</a:t>
            </a:r>
            <a:endParaRPr lang="en-US" altLang="ko-KR" dirty="0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AB8E7094-9B4E-2DD5-A35A-D831C46F77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630" y="797221"/>
            <a:ext cx="2938041" cy="2643184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331190A0-E0D2-E83A-47CE-04FD4B4D2D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7434" y="819293"/>
            <a:ext cx="2817232" cy="2599040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D5D5B5AC-DD5E-F50D-9A6E-F51E78674B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9429" y="1267959"/>
            <a:ext cx="3822887" cy="2150374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FF576B0E-1529-D15C-995A-B58305FC2D05}"/>
              </a:ext>
            </a:extLst>
          </p:cNvPr>
          <p:cNvSpPr txBox="1"/>
          <p:nvPr/>
        </p:nvSpPr>
        <p:spPr>
          <a:xfrm>
            <a:off x="474630" y="3640596"/>
            <a:ext cx="116945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400" b="1" dirty="0"/>
              <a:t>IDLE</a:t>
            </a: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69D11B63-F9F8-D254-41A4-026D3D10F1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7462" y="4279293"/>
            <a:ext cx="1679443" cy="2423078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492E9595-AF49-B2E0-46CE-5CF7CEEF8490}"/>
              </a:ext>
            </a:extLst>
          </p:cNvPr>
          <p:cNvSpPr txBox="1"/>
          <p:nvPr/>
        </p:nvSpPr>
        <p:spPr>
          <a:xfrm>
            <a:off x="2171700" y="5887879"/>
            <a:ext cx="48244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뒷짐 진 자세로 몸은 흔들흔들</a:t>
            </a:r>
            <a:endParaRPr lang="en-US" altLang="ko-KR" sz="1600" dirty="0"/>
          </a:p>
          <a:p>
            <a:r>
              <a:rPr lang="ko-KR" altLang="en-US" sz="1600" dirty="0"/>
              <a:t>지팡이는 뒷짐 진 손에 들려 있다</a:t>
            </a:r>
            <a:endParaRPr lang="en-US" altLang="ko-KR" sz="1600" dirty="0"/>
          </a:p>
          <a:p>
            <a:r>
              <a:rPr lang="ko-KR" altLang="en-US" sz="1600" dirty="0"/>
              <a:t>지팡이가 키보다 크기에 등 뒤로 지팡이가 보인다</a:t>
            </a:r>
            <a:endParaRPr lang="en-US" altLang="ko-KR" sz="1600" dirty="0"/>
          </a:p>
        </p:txBody>
      </p:sp>
    </p:spTree>
    <p:extLst>
      <p:ext uri="{BB962C8B-B14F-4D97-AF65-F5344CB8AC3E}">
        <p14:creationId xmlns:p14="http://schemas.microsoft.com/office/powerpoint/2010/main" val="20236181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F5382699-5AB0-9801-6989-11DC76E651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921" y="736669"/>
            <a:ext cx="3299025" cy="2423077"/>
          </a:xfrm>
          <a:prstGeom prst="rect">
            <a:avLst/>
          </a:prstGeom>
        </p:spPr>
      </p:pic>
      <p:pic>
        <p:nvPicPr>
          <p:cNvPr id="6" name="그림 5" descr="자연, 오렌지이(가) 표시된 사진&#10;&#10;자동 생성된 설명">
            <a:extLst>
              <a:ext uri="{FF2B5EF4-FFF2-40B4-BE49-F238E27FC236}">
                <a16:creationId xmlns:a16="http://schemas.microsoft.com/office/drawing/2014/main" id="{FF8D4C97-8A21-2810-545E-43837197C2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5553" y="1224578"/>
            <a:ext cx="2805320" cy="191883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AB55089-81C2-5A51-9778-9EB56180E782}"/>
              </a:ext>
            </a:extLst>
          </p:cNvPr>
          <p:cNvSpPr txBox="1"/>
          <p:nvPr/>
        </p:nvSpPr>
        <p:spPr>
          <a:xfrm>
            <a:off x="389921" y="209689"/>
            <a:ext cx="183076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400" b="1" dirty="0"/>
              <a:t>캐스트 모션</a:t>
            </a:r>
            <a:endParaRPr lang="en-US" altLang="ko-KR" sz="24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125DB50-BEAA-D874-37C6-F80FD7DBDC3E}"/>
              </a:ext>
            </a:extLst>
          </p:cNvPr>
          <p:cNvSpPr txBox="1"/>
          <p:nvPr/>
        </p:nvSpPr>
        <p:spPr>
          <a:xfrm>
            <a:off x="6833770" y="2892663"/>
            <a:ext cx="482447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스킬 시전 시 캐릭터의 몸과 지팡이에 빛이 모인다 </a:t>
            </a:r>
            <a:endParaRPr lang="en-US" altLang="ko-KR" sz="1600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F1AF3FE8-2372-DC8A-CA35-150D408385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0346" y="4737398"/>
            <a:ext cx="3640592" cy="1381318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73E4D612-F3E4-15B8-416D-8B95EA8250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9921" y="4405664"/>
            <a:ext cx="3002418" cy="171566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0D247142-CE95-D260-51E7-60F8318164E8}"/>
              </a:ext>
            </a:extLst>
          </p:cNvPr>
          <p:cNvSpPr txBox="1"/>
          <p:nvPr/>
        </p:nvSpPr>
        <p:spPr>
          <a:xfrm>
            <a:off x="389920" y="3799945"/>
            <a:ext cx="109597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400" b="1" dirty="0"/>
              <a:t>이동</a:t>
            </a:r>
            <a:endParaRPr lang="en-US" altLang="ko-KR" sz="24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32DE5FA-025D-522E-E799-2747568F7079}"/>
              </a:ext>
            </a:extLst>
          </p:cNvPr>
          <p:cNvSpPr txBox="1"/>
          <p:nvPr/>
        </p:nvSpPr>
        <p:spPr>
          <a:xfrm>
            <a:off x="6833770" y="6327106"/>
            <a:ext cx="482447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빗자루에 올라탄 자세로 일직선으로 이동한다</a:t>
            </a:r>
            <a:endParaRPr lang="en-US" altLang="ko-KR" sz="1600" dirty="0"/>
          </a:p>
        </p:txBody>
      </p:sp>
    </p:spTree>
    <p:extLst>
      <p:ext uri="{BB962C8B-B14F-4D97-AF65-F5344CB8AC3E}">
        <p14:creationId xmlns:p14="http://schemas.microsoft.com/office/powerpoint/2010/main" val="30304398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1807</TotalTime>
  <Words>886</Words>
  <Application>Microsoft Office PowerPoint</Application>
  <PresentationFormat>와이드스크린</PresentationFormat>
  <Paragraphs>181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1" baseType="lpstr">
      <vt:lpstr>맑은 고딕</vt:lpstr>
      <vt:lpstr>Arial</vt:lpstr>
      <vt:lpstr>Calibri</vt:lpstr>
      <vt:lpstr>Office 테마</vt:lpstr>
      <vt:lpstr>로스트 타워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No 17. Liber</dc:creator>
  <cp:lastModifiedBy>No 17. Liber</cp:lastModifiedBy>
  <cp:revision>8</cp:revision>
  <dcterms:created xsi:type="dcterms:W3CDTF">2022-10-11T02:20:20Z</dcterms:created>
  <dcterms:modified xsi:type="dcterms:W3CDTF">2022-10-13T09:35:30Z</dcterms:modified>
</cp:coreProperties>
</file>

<file path=docProps/thumbnail.jpeg>
</file>